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6" r:id="rId5"/>
    <p:sldId id="268" r:id="rId6"/>
    <p:sldId id="261" r:id="rId7"/>
    <p:sldId id="270" r:id="rId8"/>
    <p:sldId id="271" r:id="rId9"/>
    <p:sldId id="272" r:id="rId10"/>
    <p:sldId id="273" r:id="rId11"/>
    <p:sldId id="274" r:id="rId12"/>
    <p:sldId id="269" r:id="rId13"/>
    <p:sldId id="276" r:id="rId14"/>
    <p:sldId id="262" r:id="rId15"/>
    <p:sldId id="277" r:id="rId16"/>
    <p:sldId id="263" r:id="rId17"/>
    <p:sldId id="265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33" d="100"/>
          <a:sy n="33" d="100"/>
        </p:scale>
        <p:origin x="1794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fr-FR" sz="2200" b="1" i="0" u="none" strike="noStrike" cap="all" baseline="0" dirty="0">
                <a:solidFill>
                  <a:schemeClr val="bg1"/>
                </a:solidFill>
              </a:rPr>
              <a:t>Disponibilité des Adresses IP par VLAN</a:t>
            </a:r>
            <a:endParaRPr lang="fr-FR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Nb d'appareil actuel</c:v>
                </c:pt>
              </c:strCache>
            </c:strRef>
          </c:tx>
          <c:spPr>
            <a:pattFill prst="ltDn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Feuil1!$A$2:$A$17</c:f>
              <c:strCache>
                <c:ptCount val="16"/>
                <c:pt idx="0">
                  <c:v>RH</c:v>
                </c:pt>
                <c:pt idx="1">
                  <c:v>Comptabilité</c:v>
                </c:pt>
                <c:pt idx="2">
                  <c:v>Design</c:v>
                </c:pt>
                <c:pt idx="3">
                  <c:v>Logistique</c:v>
                </c:pt>
                <c:pt idx="4">
                  <c:v>Imprimantes</c:v>
                </c:pt>
                <c:pt idx="5">
                  <c:v>Direction</c:v>
                </c:pt>
                <c:pt idx="6">
                  <c:v>DSI</c:v>
                </c:pt>
                <c:pt idx="7">
                  <c:v>R&amp;D</c:v>
                </c:pt>
                <c:pt idx="8">
                  <c:v>Dev</c:v>
                </c:pt>
                <c:pt idx="9">
                  <c:v>Data</c:v>
                </c:pt>
                <c:pt idx="10">
                  <c:v>Conception</c:v>
                </c:pt>
                <c:pt idx="11">
                  <c:v>Invités Wi-Fi</c:v>
                </c:pt>
                <c:pt idx="12">
                  <c:v>Contrôle d'accès</c:v>
                </c:pt>
                <c:pt idx="13">
                  <c:v>Sécurité Incendie</c:v>
                </c:pt>
                <c:pt idx="14">
                  <c:v>Vidéosurveillance</c:v>
                </c:pt>
                <c:pt idx="15">
                  <c:v>Système audio</c:v>
                </c:pt>
              </c:strCache>
            </c:strRef>
          </c:cat>
          <c:val>
            <c:numRef>
              <c:f>Feuil1!$B$2:$B$17</c:f>
              <c:numCache>
                <c:formatCode>General</c:formatCode>
                <c:ptCount val="16"/>
                <c:pt idx="0">
                  <c:v>254</c:v>
                </c:pt>
                <c:pt idx="1">
                  <c:v>254</c:v>
                </c:pt>
                <c:pt idx="2">
                  <c:v>510</c:v>
                </c:pt>
                <c:pt idx="3">
                  <c:v>510</c:v>
                </c:pt>
                <c:pt idx="4">
                  <c:v>126</c:v>
                </c:pt>
                <c:pt idx="5">
                  <c:v>126</c:v>
                </c:pt>
                <c:pt idx="6">
                  <c:v>254</c:v>
                </c:pt>
                <c:pt idx="7">
                  <c:v>510</c:v>
                </c:pt>
                <c:pt idx="8">
                  <c:v>254</c:v>
                </c:pt>
                <c:pt idx="9">
                  <c:v>254</c:v>
                </c:pt>
                <c:pt idx="10">
                  <c:v>126</c:v>
                </c:pt>
                <c:pt idx="11">
                  <c:v>1022</c:v>
                </c:pt>
                <c:pt idx="12">
                  <c:v>126</c:v>
                </c:pt>
                <c:pt idx="13">
                  <c:v>1022</c:v>
                </c:pt>
                <c:pt idx="14">
                  <c:v>126</c:v>
                </c:pt>
                <c:pt idx="15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42-43F3-AE4F-EA07915419E8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Addresses IP restantes</c:v>
                </c:pt>
              </c:strCache>
            </c:strRef>
          </c:tx>
          <c:spPr>
            <a:pattFill prst="ltDn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solidFill>
                <a:schemeClr val="accent2"/>
              </a:solidFill>
            </a:ln>
            <a:effectLst/>
            <a:sp3d>
              <a:contourClr>
                <a:schemeClr val="accent2"/>
              </a:contourClr>
            </a:sp3d>
          </c:spPr>
          <c:invertIfNegative val="0"/>
          <c:cat>
            <c:strRef>
              <c:f>Feuil1!$A$2:$A$17</c:f>
              <c:strCache>
                <c:ptCount val="16"/>
                <c:pt idx="0">
                  <c:v>RH</c:v>
                </c:pt>
                <c:pt idx="1">
                  <c:v>Comptabilité</c:v>
                </c:pt>
                <c:pt idx="2">
                  <c:v>Design</c:v>
                </c:pt>
                <c:pt idx="3">
                  <c:v>Logistique</c:v>
                </c:pt>
                <c:pt idx="4">
                  <c:v>Imprimantes</c:v>
                </c:pt>
                <c:pt idx="5">
                  <c:v>Direction</c:v>
                </c:pt>
                <c:pt idx="6">
                  <c:v>DSI</c:v>
                </c:pt>
                <c:pt idx="7">
                  <c:v>R&amp;D</c:v>
                </c:pt>
                <c:pt idx="8">
                  <c:v>Dev</c:v>
                </c:pt>
                <c:pt idx="9">
                  <c:v>Data</c:v>
                </c:pt>
                <c:pt idx="10">
                  <c:v>Conception</c:v>
                </c:pt>
                <c:pt idx="11">
                  <c:v>Invités Wi-Fi</c:v>
                </c:pt>
                <c:pt idx="12">
                  <c:v>Contrôle d'accès</c:v>
                </c:pt>
                <c:pt idx="13">
                  <c:v>Sécurité Incendie</c:v>
                </c:pt>
                <c:pt idx="14">
                  <c:v>Vidéosurveillance</c:v>
                </c:pt>
                <c:pt idx="15">
                  <c:v>Système audio</c:v>
                </c:pt>
              </c:strCache>
            </c:strRef>
          </c:cat>
          <c:val>
            <c:numRef>
              <c:f>Feuil1!$C$2:$C$17</c:f>
              <c:numCache>
                <c:formatCode>General</c:formatCode>
                <c:ptCount val="16"/>
                <c:pt idx="0">
                  <c:v>104</c:v>
                </c:pt>
                <c:pt idx="1">
                  <c:v>134</c:v>
                </c:pt>
                <c:pt idx="2">
                  <c:v>430</c:v>
                </c:pt>
                <c:pt idx="3">
                  <c:v>410</c:v>
                </c:pt>
                <c:pt idx="4">
                  <c:v>76</c:v>
                </c:pt>
                <c:pt idx="5">
                  <c:v>86</c:v>
                </c:pt>
                <c:pt idx="6">
                  <c:v>74</c:v>
                </c:pt>
                <c:pt idx="7">
                  <c:v>350</c:v>
                </c:pt>
                <c:pt idx="8">
                  <c:v>54</c:v>
                </c:pt>
                <c:pt idx="9">
                  <c:v>64</c:v>
                </c:pt>
                <c:pt idx="10">
                  <c:v>66</c:v>
                </c:pt>
                <c:pt idx="11">
                  <c:v>422</c:v>
                </c:pt>
                <c:pt idx="12">
                  <c:v>36</c:v>
                </c:pt>
                <c:pt idx="13">
                  <c:v>493</c:v>
                </c:pt>
                <c:pt idx="14">
                  <c:v>104</c:v>
                </c:pt>
                <c:pt idx="15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42-43F3-AE4F-EA07915419E8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Colonne1</c:v>
                </c:pt>
              </c:strCache>
            </c:strRef>
          </c:tx>
          <c:spPr>
            <a:pattFill prst="ltDn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solidFill>
                <a:schemeClr val="accent3"/>
              </a:solidFill>
            </a:ln>
            <a:effectLst/>
            <a:sp3d>
              <a:contourClr>
                <a:schemeClr val="accent3"/>
              </a:contourClr>
            </a:sp3d>
          </c:spPr>
          <c:invertIfNegative val="0"/>
          <c:cat>
            <c:strRef>
              <c:f>Feuil1!$A$2:$A$17</c:f>
              <c:strCache>
                <c:ptCount val="16"/>
                <c:pt idx="0">
                  <c:v>RH</c:v>
                </c:pt>
                <c:pt idx="1">
                  <c:v>Comptabilité</c:v>
                </c:pt>
                <c:pt idx="2">
                  <c:v>Design</c:v>
                </c:pt>
                <c:pt idx="3">
                  <c:v>Logistique</c:v>
                </c:pt>
                <c:pt idx="4">
                  <c:v>Imprimantes</c:v>
                </c:pt>
                <c:pt idx="5">
                  <c:v>Direction</c:v>
                </c:pt>
                <c:pt idx="6">
                  <c:v>DSI</c:v>
                </c:pt>
                <c:pt idx="7">
                  <c:v>R&amp;D</c:v>
                </c:pt>
                <c:pt idx="8">
                  <c:v>Dev</c:v>
                </c:pt>
                <c:pt idx="9">
                  <c:v>Data</c:v>
                </c:pt>
                <c:pt idx="10">
                  <c:v>Conception</c:v>
                </c:pt>
                <c:pt idx="11">
                  <c:v>Invités Wi-Fi</c:v>
                </c:pt>
                <c:pt idx="12">
                  <c:v>Contrôle d'accès</c:v>
                </c:pt>
                <c:pt idx="13">
                  <c:v>Sécurité Incendie</c:v>
                </c:pt>
                <c:pt idx="14">
                  <c:v>Vidéosurveillance</c:v>
                </c:pt>
                <c:pt idx="15">
                  <c:v>Système audio</c:v>
                </c:pt>
              </c:strCache>
            </c:strRef>
          </c:cat>
          <c:val>
            <c:numRef>
              <c:f>Feuil1!$D$2:$D$17</c:f>
              <c:numCache>
                <c:formatCode>General</c:formatCode>
                <c:ptCount val="16"/>
              </c:numCache>
            </c:numRef>
          </c:val>
          <c:extLst>
            <c:ext xmlns:c16="http://schemas.microsoft.com/office/drawing/2014/chart" uri="{C3380CC4-5D6E-409C-BE32-E72D297353CC}">
              <c16:uniqueId val="{00000002-7E42-43F3-AE4F-EA07915419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gapDepth val="500"/>
        <c:shape val="box"/>
        <c:axId val="1562394495"/>
        <c:axId val="1562394975"/>
        <c:axId val="0"/>
      </c:bar3DChart>
      <c:catAx>
        <c:axId val="156239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62394975"/>
        <c:crosses val="autoZero"/>
        <c:auto val="0"/>
        <c:lblAlgn val="ctr"/>
        <c:lblOffset val="100"/>
        <c:noMultiLvlLbl val="0"/>
      </c:catAx>
      <c:valAx>
        <c:axId val="1562394975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6239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tx1">
            <a:lumMod val="95000"/>
            <a:lumOff val="5000"/>
          </a:schemeClr>
        </a:gs>
        <a:gs pos="100000">
          <a:schemeClr val="tx1">
            <a:lumMod val="50000"/>
            <a:lumOff val="5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1F14D-D103-C901-37D1-5D9EAA747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1B7856-4706-ABA2-3094-239A02E88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9DA5CA-D116-1332-4400-87811363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901F6C-B9F8-C98B-9F92-5C289890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DF0225-9117-9DCE-E357-9C96E079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00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0E91A9-2CC7-4170-E88E-3CBF405E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64598A-D770-5424-7CF7-B573EB823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0971B1-2F3A-29F0-5ABB-BD0640DD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C5C344-CBC0-8165-B34A-F567F960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C2CB4F-E655-DBB0-2710-674AB2B9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42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AB5894-AEF8-70D8-A038-548285216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84268E-32DE-0264-DD35-71AE3608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76DE6-D5CF-B099-A3C9-6478DA16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91AB18-BBF7-D8AB-2BF7-5B41C8F1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AE91CB-2A6E-788B-91F8-3F0EFF58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9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E149F8-E38E-80F1-64C0-1F087C59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AD5AC6-F72D-2BA1-BD9A-E8089179B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BAD199-B939-F92F-947E-47716A07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91E863-5DE4-C8CD-31BC-5F71A785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3C9620-8151-F9EA-8F18-CFB35E4E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79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D312C-41B6-2809-3CF7-751B3DEB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8E4FD3-2420-4DD0-649E-9EB5FE375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72B439-86BF-B0E6-F674-9CEBF93E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597112-0BEB-6FE6-AF09-43E0D84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F05555-BB3E-DDC8-7931-7AAA231A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58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5AB6E-12A9-70CB-B92C-63BB8B89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B8239C-67D5-1420-2986-33E79469B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66D344-D2D8-42C1-1EA8-0CC49266F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E7D641-A645-E856-DD6D-66BC2122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FB1EE-72CD-BBF1-B452-9C93BDF7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3DEEDB-23A2-670D-F631-F80E111F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99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C1CC9-88B9-AF6A-F525-2E695CF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FDD072-161F-5A2F-7050-F17A51328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ED0E17-CCBC-B63E-A3CA-6A5F51638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4FAFC19-7B7C-7A62-9E36-E643A5A73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B841DA-F46C-F2F4-D695-D554BDECB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7C3F75-1346-86C3-FCCE-6F066517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E5B3A2-DBDE-EF1C-7153-70F1A9BA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19575B-F50E-005E-B47D-49E98F51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10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E29B1-D758-11D9-26AB-B27A8991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848C39-8924-3092-D67E-F0F2E3F9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67A607-AAC9-88D4-855C-F8129550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C9F5BE-FB5A-1BF8-C0E2-16F822A9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45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027AB5-6E71-6EA9-4042-099C28EB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13BA48-F23E-711E-8C06-B9391D2C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A457FA-4941-3073-3FA6-D6A2CD88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329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8A452-B564-468F-E3E8-4B3426A9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6A60A1-79E4-01CB-D6E6-90626132A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CF8716-7291-8671-703A-E93F81F25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EFE5FE-FB5A-010C-5D34-5A3957473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7BB80A-F17D-77EE-7F65-97E455D8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B76937-9BBA-EF8A-3A7B-82779A38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54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92B7C-8500-7654-6589-8815DEE1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0591C1-CD0A-51F5-A757-974D7BC16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C51515-0526-DD28-7924-B99DE656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CB3A44-D53A-3B7E-2EF0-DC252227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B3B0C8-B8D0-88BF-11F7-88C06E23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1BD1DF-37DE-14EE-819F-BBBCADD1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26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66E45AC-C74B-5195-1A59-A9352153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6B436C-84CB-9591-FD68-706D7E46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794EAA-DF9E-BD8E-6017-2F3E16B36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70C5BA-7528-4796-90D2-606B6523B1DF}" type="datetimeFigureOut">
              <a:rPr lang="fr-FR" smtClean="0"/>
              <a:t>01/12/2024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649099-D55A-7914-2BC7-6D3432264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7CC508-2502-7324-8304-AFB364D8F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02B40C-B143-445E-B9A4-F60E4A3D7B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2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53568-FEC8-3872-C2C6-C937CA36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949DB0D-AA57-1AD3-157D-591A6980C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62DEF7C4-0D6E-C42B-A5FC-E3A2F120BC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76473FF2-1496-B679-2618-79112FF3B9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6987DDA-8AEA-AC65-D3DF-5CB4B134A2A0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CF9B7-E45A-ECE2-2949-28783C1025D4}"/>
              </a:ext>
            </a:extLst>
          </p:cNvPr>
          <p:cNvSpPr txBox="1"/>
          <p:nvPr/>
        </p:nvSpPr>
        <p:spPr>
          <a:xfrm>
            <a:off x="2206487" y="2613392"/>
            <a:ext cx="77790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réseau</a:t>
            </a:r>
          </a:p>
          <a:p>
            <a:pPr algn="ctr"/>
            <a:r>
              <a:rPr lang="fr-F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avec Aruba</a:t>
            </a:r>
            <a:endParaRPr lang="fr-F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D0C0A1-E661-B6D9-8938-FB3214ECE2EF}"/>
              </a:ext>
            </a:extLst>
          </p:cNvPr>
          <p:cNvSpPr txBox="1"/>
          <p:nvPr/>
        </p:nvSpPr>
        <p:spPr>
          <a:xfrm>
            <a:off x="2392017" y="6118040"/>
            <a:ext cx="7407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Ryan AMSELLEM-BOUSIGNAC, Lucas GERARD, Quentin MAURY,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Jennie </a:t>
            </a:r>
            <a:r>
              <a:rPr lang="fr-F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Beython</a:t>
            </a:r>
            <a:r>
              <a:rPr lang="fr-F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NKWEDJAN, Gabriel TIGNON</a:t>
            </a:r>
          </a:p>
        </p:txBody>
      </p:sp>
    </p:spTree>
    <p:extLst>
      <p:ext uri="{BB962C8B-B14F-4D97-AF65-F5344CB8AC3E}">
        <p14:creationId xmlns:p14="http://schemas.microsoft.com/office/powerpoint/2010/main" val="302530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01532-824D-23D4-7174-FBC85E420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7886F0B-1124-0F1C-2FEB-483DAFA9A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A5AB1E1E-7E2C-CD82-6F7A-079B74D219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F3E3D7E0-5E00-B507-88EC-518D633887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39B6696-F581-A922-6C4E-52C7EDBB0C86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887F023-C161-B209-B77D-CD466520341F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9B4AA17-9371-C25F-4418-3F0C483405F5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AF7F4D67-0674-75BA-A49F-7C9ACC5C084C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5D2B64B-AC94-7F74-4ACD-C4CA36AF9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53" b="89431" l="6506" r="92289">
                          <a14:foregroundMark x1="8996" y1="65244" x2="9799" y2="64024"/>
                          <a14:foregroundMark x1="7229" y1="66463" x2="6586" y2="65041"/>
                          <a14:foregroundMark x1="84177" y1="53049" x2="92289" y2="48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16720"/>
              <a:ext cx="2360279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4CA9CFF7-8FD1-31A4-9340-FD0C97F7E9E7}"/>
              </a:ext>
            </a:extLst>
          </p:cNvPr>
          <p:cNvSpPr txBox="1"/>
          <p:nvPr/>
        </p:nvSpPr>
        <p:spPr>
          <a:xfrm>
            <a:off x="5224604" y="6011837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Aruba 6100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4FAB839-275C-1E05-FE2A-03976E72A683}"/>
              </a:ext>
            </a:extLst>
          </p:cNvPr>
          <p:cNvSpPr txBox="1"/>
          <p:nvPr/>
        </p:nvSpPr>
        <p:spPr>
          <a:xfrm>
            <a:off x="4155304" y="6011837"/>
            <a:ext cx="3881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CX 6300M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EF4F094-99FE-FD32-2D3B-872E6882753E}"/>
              </a:ext>
            </a:extLst>
          </p:cNvPr>
          <p:cNvGrpSpPr/>
          <p:nvPr/>
        </p:nvGrpSpPr>
        <p:grpSpPr>
          <a:xfrm>
            <a:off x="-4505073" y="6858000"/>
            <a:ext cx="3904743" cy="3904743"/>
            <a:chOff x="4729501" y="3154339"/>
            <a:chExt cx="2857500" cy="28575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5E4FF98-F431-3F57-4BF7-E02380BB6B07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DA2C85D-BDF1-BC17-0062-89E02281B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71" b="89884" l="4600" r="94750">
                          <a14:foregroundMark x1="10125" y1="66667" x2="10500" y2="57205"/>
                          <a14:foregroundMark x1="8500" y1="67103" x2="7250" y2="58079"/>
                          <a14:foregroundMark x1="5400" y1="44978" x2="4600" y2="67103"/>
                          <a14:foregroundMark x1="89350" y1="32533" x2="92825" y2="41921"/>
                          <a14:foregroundMark x1="94375" y1="34862" x2="94750" y2="540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77710"/>
              <a:ext cx="2360279" cy="81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351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2.22222E-6 L 0.35469 -2.22222E-6 C 0.51355 -2.22222E-6 0.70938 -0.19583 0.70938 -0.35463 L 0.70938 -0.7090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69" y="-35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C8612E-8537-1E4D-1059-CAECA25C0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E5A2870-D2CD-E952-F3A8-930C7A7FF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E92A49DB-5CC3-18DF-30B0-7ABFB116E0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2C5F5053-D32B-50C5-467E-B25D1A62CE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069A8F1-867A-B81E-9A7D-2E30E2FB4856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C25529-9A74-A3C1-8635-2D2518462CB3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0FA31EB-B9DE-0F90-E7D9-14C56F321071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028545BA-AF93-698E-9AE9-4FD3F24598A8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28AA201-9F9D-4635-8EBF-8CB1DFCA5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71" b="89884" l="4600" r="94750">
                          <a14:foregroundMark x1="10125" y1="66667" x2="10500" y2="57205"/>
                          <a14:foregroundMark x1="8500" y1="67103" x2="7250" y2="58079"/>
                          <a14:foregroundMark x1="5400" y1="44978" x2="4600" y2="67103"/>
                          <a14:foregroundMark x1="89350" y1="32533" x2="92825" y2="41921"/>
                          <a14:foregroundMark x1="94375" y1="34862" x2="94750" y2="540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77710"/>
              <a:ext cx="2360279" cy="81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D12B3F33-4831-82C0-3E29-4F79C212743F}"/>
              </a:ext>
            </a:extLst>
          </p:cNvPr>
          <p:cNvSpPr txBox="1"/>
          <p:nvPr/>
        </p:nvSpPr>
        <p:spPr>
          <a:xfrm>
            <a:off x="4281941" y="5984340"/>
            <a:ext cx="3628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CX 6100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18DB822-DAEB-0AE2-BFFC-246602CD478E}"/>
              </a:ext>
            </a:extLst>
          </p:cNvPr>
          <p:cNvSpPr txBox="1"/>
          <p:nvPr/>
        </p:nvSpPr>
        <p:spPr>
          <a:xfrm>
            <a:off x="5224604" y="5984341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Aruba 6100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872DD2A-9A51-F6F9-ABFC-83CE6AB5A713}"/>
              </a:ext>
            </a:extLst>
          </p:cNvPr>
          <p:cNvGrpSpPr/>
          <p:nvPr/>
        </p:nvGrpSpPr>
        <p:grpSpPr>
          <a:xfrm>
            <a:off x="-4629306" y="6011839"/>
            <a:ext cx="3904743" cy="3904744"/>
            <a:chOff x="4729501" y="3154339"/>
            <a:chExt cx="2857500" cy="28575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EDE093E-F74D-1661-BDA0-B839C481E702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FB24FAC-CB24-9995-9F13-BB2262245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5500" y="3666024"/>
              <a:ext cx="2445500" cy="1834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038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35976 -2.59259E-6 C 0.52083 -2.59259E-6 0.71953 -0.16111 0.71953 -0.2919 L 0.71953 -0.5835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77" y="-29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56F61-FFDD-F55D-EF5B-3F1A550F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D5DBFC2-2193-B372-7553-DE40DDCF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A106D3-5E35-5DC0-A26F-4D5653F7B9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B909CF62-B8DE-9773-C021-ABB44C98E7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F202AAA-F692-0255-400C-8D12DB21069A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77E8614-3576-A0CE-50D9-113C152764FC}"/>
              </a:ext>
            </a:extLst>
          </p:cNvPr>
          <p:cNvGrpSpPr/>
          <p:nvPr/>
        </p:nvGrpSpPr>
        <p:grpSpPr>
          <a:xfrm>
            <a:off x="2915908" y="1594451"/>
            <a:ext cx="6360182" cy="4777131"/>
            <a:chOff x="1960837" y="410816"/>
            <a:chExt cx="8270327" cy="60363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8F778-13EE-03A2-F788-9DC8544C2E5F}"/>
                </a:ext>
              </a:extLst>
            </p:cNvPr>
            <p:cNvSpPr/>
            <p:nvPr/>
          </p:nvSpPr>
          <p:spPr>
            <a:xfrm>
              <a:off x="1960838" y="410816"/>
              <a:ext cx="8270326" cy="603636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 descr="Une image contenant texte, capture d’écran, logiciel, nombre&#10;&#10;Description générée automatiquement">
              <a:extLst>
                <a:ext uri="{FF2B5EF4-FFF2-40B4-BE49-F238E27FC236}">
                  <a16:creationId xmlns:a16="http://schemas.microsoft.com/office/drawing/2014/main" id="{C5335F29-7902-BA7F-EC8A-272C9C9C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837" y="410817"/>
              <a:ext cx="8270326" cy="6036365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4EB4D4FC-5868-0F85-241A-93DAEFDED594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</a:t>
            </a:r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physique</a:t>
            </a:r>
          </a:p>
        </p:txBody>
      </p:sp>
    </p:spTree>
    <p:extLst>
      <p:ext uri="{BB962C8B-B14F-4D97-AF65-F5344CB8AC3E}">
        <p14:creationId xmlns:p14="http://schemas.microsoft.com/office/powerpoint/2010/main" val="55601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2C587-0885-9619-641C-9D0CD3026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EDC8024C-F756-2951-C842-3E868BEA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A45A57-220C-78AC-40F9-ED292DA404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A1D39DE-AB13-C0F0-EC43-69288E0126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C012AB-8304-062F-C8C1-59457F9318A0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59FD146-79C3-985A-154D-5CBF0D1C1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561" y="1753145"/>
            <a:ext cx="11284876" cy="386373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F60F7FC-74AC-2D7E-59AB-FAE189749DC9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</a:t>
            </a:r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logique</a:t>
            </a:r>
          </a:p>
        </p:txBody>
      </p:sp>
    </p:spTree>
    <p:extLst>
      <p:ext uri="{BB962C8B-B14F-4D97-AF65-F5344CB8AC3E}">
        <p14:creationId xmlns:p14="http://schemas.microsoft.com/office/powerpoint/2010/main" val="41654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0AA1A-E2FC-40E6-B7F7-7D179759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A4C279DF-704E-13B6-DF9B-0899BCA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57C6FA24-0074-A682-6DD5-8FA1EED2A5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04E5D2A7-DEE0-928C-AC6F-FEBD9F7D47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264DD97-85F0-7B1B-5B05-329320658227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0C433E-BC38-E435-786C-4059BB057CCE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d’adressage IP</a:t>
            </a:r>
          </a:p>
        </p:txBody>
      </p:sp>
    </p:spTree>
    <p:extLst>
      <p:ext uri="{BB962C8B-B14F-4D97-AF65-F5344CB8AC3E}">
        <p14:creationId xmlns:p14="http://schemas.microsoft.com/office/powerpoint/2010/main" val="68238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9FC53-4427-6010-BE08-937BC8D95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FE3AE100-825A-20FD-AF00-8ECD82C1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01A069-6DE0-4975-62A7-6BF8C7B60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4E7DBA73-A172-C52E-D6DD-42E800B55D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0032FEB-4744-E93D-4EEB-B23F4A5C0A17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D88BA302-43E4-F9DA-DD96-C7D11932A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771713"/>
              </p:ext>
            </p:extLst>
          </p:nvPr>
        </p:nvGraphicFramePr>
        <p:xfrm>
          <a:off x="261438" y="1336674"/>
          <a:ext cx="7116366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6505531" imgH="2871743" progId="Excel.Sheet.12">
                  <p:embed/>
                </p:oleObj>
              </mc:Choice>
              <mc:Fallback>
                <p:oleObj name="Worksheet" r:id="rId5" imgW="6505531" imgH="28717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438" y="1336674"/>
                        <a:ext cx="7116366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7C199EBB-D8F6-2FF2-0F59-3309D1B1CB46}"/>
              </a:ext>
            </a:extLst>
          </p:cNvPr>
          <p:cNvSpPr txBox="1"/>
          <p:nvPr/>
        </p:nvSpPr>
        <p:spPr>
          <a:xfrm>
            <a:off x="1868556" y="486418"/>
            <a:ext cx="8454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d'adressage hiérarchisé</a:t>
            </a: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126BCEDD-DCCA-455B-CAE3-39E66A897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876370"/>
              </p:ext>
            </p:extLst>
          </p:nvPr>
        </p:nvGraphicFramePr>
        <p:xfrm>
          <a:off x="7600544" y="2266435"/>
          <a:ext cx="4422992" cy="400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1491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00703 0.75973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37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69FD3-F34B-4EAA-0919-25C3796A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B119C69B-68A1-2000-5223-7A21BA5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31748F-62FF-EE36-9597-3610923A3F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BC055B0-3E29-AE90-F621-789D0A651B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27364E-467F-AA98-1685-1E2C54E0EA8E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4A9F37-45A5-5B72-7FA9-129B11B7E87F}"/>
              </a:ext>
            </a:extLst>
          </p:cNvPr>
          <p:cNvSpPr txBox="1"/>
          <p:nvPr/>
        </p:nvSpPr>
        <p:spPr>
          <a:xfrm>
            <a:off x="1981200" y="2459504"/>
            <a:ext cx="8229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Aspects financiers et justification</a:t>
            </a:r>
          </a:p>
        </p:txBody>
      </p:sp>
    </p:spTree>
    <p:extLst>
      <p:ext uri="{BB962C8B-B14F-4D97-AF65-F5344CB8AC3E}">
        <p14:creationId xmlns:p14="http://schemas.microsoft.com/office/powerpoint/2010/main" val="3463244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642C7-DDAB-5AEB-5A64-0B2E5606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C6A72D98-D507-F527-9CFF-741C9BB5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1A6E4135-B289-EBB2-74DA-B67C5D80CF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C4514000-55B9-26DE-E1B8-387346835F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8D57D85-016C-5294-8207-AAEB8E565E62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6AFC07-033D-1289-AD17-FEA763287C08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4831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1E905-ED61-5015-97DD-21B740EE7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69372CCD-550B-B1B4-EEDF-105C55E83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0DE70C88-B2E2-1C11-74D5-36389712D4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6ADA27BE-F451-7DA8-FFAB-EEA518ED56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05C52C4-2559-5BD2-549F-D2EF06C53A18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E9597B-6FB1-FBCF-22C6-33057EDE004A}"/>
              </a:ext>
            </a:extLst>
          </p:cNvPr>
          <p:cNvSpPr txBox="1"/>
          <p:nvPr/>
        </p:nvSpPr>
        <p:spPr>
          <a:xfrm>
            <a:off x="2392017" y="479792"/>
            <a:ext cx="74079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69D232-CF28-E1C1-E50A-FE0368B62375}"/>
              </a:ext>
            </a:extLst>
          </p:cNvPr>
          <p:cNvSpPr txBox="1"/>
          <p:nvPr/>
        </p:nvSpPr>
        <p:spPr>
          <a:xfrm>
            <a:off x="2900569" y="1973965"/>
            <a:ext cx="63908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technique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d’adressage IP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Aspects financiers et justification</a:t>
            </a:r>
          </a:p>
          <a:p>
            <a:pPr marL="742950" indent="-742950">
              <a:buFont typeface="+mj-lt"/>
              <a:buAutoNum type="romanUcPeriod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1717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DF5FB-21CC-35EE-3A37-DE8369127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5CA3AF51-4C71-9954-DCB5-AA6F91C62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99BCEB-155E-6328-0C3C-713B2F2BC5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912B38AD-A727-FD6F-B6AA-142C03A0BF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3645770-80A9-527C-3879-BEBFE1CB396F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D16B29-B0DE-E893-F6EE-2A6F47ACB7C8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7175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5C118-7937-86E2-B71C-95AC400E8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5DA49834-D14D-83A9-B435-B60D7DC98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F6BD9171-48F0-1AF8-7859-ECD14372C5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F11B2AB9-C789-6362-8A2A-3DFB8049FC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D62D583-FA9A-2BC6-C980-CC4FB9FF6BD9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C20FEEA-0A59-193E-3449-900095E868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65" t="13814" r="12746" b="2294"/>
          <a:stretch/>
        </p:blipFill>
        <p:spPr>
          <a:xfrm>
            <a:off x="1433614" y="688562"/>
            <a:ext cx="3192116" cy="31865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6CC87E55-3CEA-B4E9-7EE5-2ECA94A84EA3}"/>
              </a:ext>
            </a:extLst>
          </p:cNvPr>
          <p:cNvGrpSpPr/>
          <p:nvPr/>
        </p:nvGrpSpPr>
        <p:grpSpPr>
          <a:xfrm>
            <a:off x="6344363" y="2663094"/>
            <a:ext cx="2063739" cy="2929645"/>
            <a:chOff x="4967236" y="1718212"/>
            <a:chExt cx="2063739" cy="2929645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8885F4-6042-A34E-40CF-B0EB837179DC}"/>
                </a:ext>
              </a:extLst>
            </p:cNvPr>
            <p:cNvSpPr/>
            <p:nvPr/>
          </p:nvSpPr>
          <p:spPr>
            <a:xfrm>
              <a:off x="5017508" y="1764824"/>
              <a:ext cx="2013467" cy="28830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E1A5BC-5A5E-C5E6-D6A4-7833080923C0}"/>
                </a:ext>
              </a:extLst>
            </p:cNvPr>
            <p:cNvSpPr/>
            <p:nvPr/>
          </p:nvSpPr>
          <p:spPr>
            <a:xfrm>
              <a:off x="4986423" y="1731008"/>
              <a:ext cx="2013467" cy="2883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B8215EC-7AB4-0C85-176D-F43D5C57D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7236" y="1718212"/>
              <a:ext cx="1999535" cy="2849217"/>
            </a:xfrm>
            <a:prstGeom prst="rect">
              <a:avLst/>
            </a:prstGeom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0510AD41-68BC-3B61-8C03-A242EA0A57FD}"/>
              </a:ext>
            </a:extLst>
          </p:cNvPr>
          <p:cNvSpPr txBox="1"/>
          <p:nvPr/>
        </p:nvSpPr>
        <p:spPr>
          <a:xfrm>
            <a:off x="1433614" y="3932740"/>
            <a:ext cx="2636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du bâtiment (RDC)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8865727-5594-CAA6-9A94-4B867B599AB1}"/>
              </a:ext>
            </a:extLst>
          </p:cNvPr>
          <p:cNvSpPr txBox="1"/>
          <p:nvPr/>
        </p:nvSpPr>
        <p:spPr>
          <a:xfrm>
            <a:off x="6344363" y="5637555"/>
            <a:ext cx="4285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Cahier des clauses techniques particulière</a:t>
            </a:r>
          </a:p>
          <a:p>
            <a:r>
              <a:rPr lang="fr-FR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(CCTP)</a:t>
            </a:r>
          </a:p>
        </p:txBody>
      </p:sp>
    </p:spTree>
    <p:extLst>
      <p:ext uri="{BB962C8B-B14F-4D97-AF65-F5344CB8AC3E}">
        <p14:creationId xmlns:p14="http://schemas.microsoft.com/office/powerpoint/2010/main" val="219887895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CE4E3-B490-F5FB-56E7-9DAF67A28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9CEFEFAF-4DED-083C-580A-11D7D0D17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D11000A-8AC1-73C1-0F06-87BB8E9BE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2621E1F-3BB7-B91F-FDFE-8494C4D7A8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28ED402-F0C3-FB5A-6A15-AE6757B08103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B61CA6-CCD7-C1C9-A6A7-DEAEF0B3BE47}"/>
              </a:ext>
            </a:extLst>
          </p:cNvPr>
          <p:cNvSpPr txBox="1"/>
          <p:nvPr/>
        </p:nvSpPr>
        <p:spPr>
          <a:xfrm>
            <a:off x="2392017" y="479792"/>
            <a:ext cx="74079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et enjeux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C9BADD-669F-179B-2BE4-F944EAA01BCB}"/>
              </a:ext>
            </a:extLst>
          </p:cNvPr>
          <p:cNvSpPr txBox="1"/>
          <p:nvPr/>
        </p:nvSpPr>
        <p:spPr>
          <a:xfrm>
            <a:off x="2900569" y="2090172"/>
            <a:ext cx="63908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Modernité et fiabilité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Evolutivité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Productivité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Performances et durabilité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Sécurité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Optimisation des coûts</a:t>
            </a:r>
          </a:p>
        </p:txBody>
      </p:sp>
    </p:spTree>
    <p:extLst>
      <p:ext uri="{BB962C8B-B14F-4D97-AF65-F5344CB8AC3E}">
        <p14:creationId xmlns:p14="http://schemas.microsoft.com/office/powerpoint/2010/main" val="319807121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F0CB7-7A4A-21DD-1947-98D4220E1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AF52F9F9-7FC5-46E3-0C23-A0E1643A4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92947D-6194-050A-D041-435354DEA4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77" b="78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13AC118A-A32B-4A4A-819C-DF3BFDF8D8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6B1560-7EB3-265B-AED5-7A0E57B74F2A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817D94-B849-11BB-D4C5-7FA6F0E8166F}"/>
              </a:ext>
            </a:extLst>
          </p:cNvPr>
          <p:cNvSpPr txBox="1"/>
          <p:nvPr/>
        </p:nvSpPr>
        <p:spPr>
          <a:xfrm>
            <a:off x="2206487" y="2613392"/>
            <a:ext cx="7779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technique</a:t>
            </a:r>
          </a:p>
        </p:txBody>
      </p:sp>
    </p:spTree>
    <p:extLst>
      <p:ext uri="{BB962C8B-B14F-4D97-AF65-F5344CB8AC3E}">
        <p14:creationId xmlns:p14="http://schemas.microsoft.com/office/powerpoint/2010/main" val="4197143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7A27D-FD43-9162-F238-13F2DF84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542C321-2E44-A0F4-6086-16274E7BC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BB9A222A-2062-1873-5E95-D5AAC9A541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C68E15A7-0CD8-1998-5E06-0A843CC283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822ACA1-5E15-42C4-29D3-BCFF17FBB645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5654720-2439-2B0D-E1A8-B4538B4C98F0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E3F716-A423-3AFA-B5D1-80F6044456B4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992E7C6-7241-8472-B891-599F46373DE2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 descr="Aruba Networks - InterWorks">
              <a:extLst>
                <a:ext uri="{FF2B5EF4-FFF2-40B4-BE49-F238E27FC236}">
                  <a16:creationId xmlns:a16="http://schemas.microsoft.com/office/drawing/2014/main" id="{DC448C02-1FDF-15FB-7318-9A4BB6F0E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501" y="3154339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3A9F5C8F-D4D9-6C11-1F4D-4A1DB084CA5E}"/>
              </a:ext>
            </a:extLst>
          </p:cNvPr>
          <p:cNvGrpSpPr/>
          <p:nvPr/>
        </p:nvGrpSpPr>
        <p:grpSpPr>
          <a:xfrm>
            <a:off x="4143627" y="7226874"/>
            <a:ext cx="3904743" cy="3904743"/>
            <a:chOff x="4729501" y="3154339"/>
            <a:chExt cx="2857500" cy="285750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FA68560-8AF1-B2F0-51FC-71B1796C3F9F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F64F4EE-BE2B-2FAB-ACD9-CC444B42E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29501" y="3511527"/>
              <a:ext cx="28575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76543913-879E-589C-1AFA-F73EE7CCC0A7}"/>
              </a:ext>
            </a:extLst>
          </p:cNvPr>
          <p:cNvSpPr txBox="1"/>
          <p:nvPr/>
        </p:nvSpPr>
        <p:spPr>
          <a:xfrm>
            <a:off x="4360396" y="6011839"/>
            <a:ext cx="3471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AP-635</a:t>
            </a:r>
          </a:p>
        </p:txBody>
      </p:sp>
    </p:spTree>
    <p:extLst>
      <p:ext uri="{BB962C8B-B14F-4D97-AF65-F5344CB8AC3E}">
        <p14:creationId xmlns:p14="http://schemas.microsoft.com/office/powerpoint/2010/main" val="318193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0.764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52382-A98B-ABC4-CAA4-666A289E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E28595EC-F009-6850-28B5-1AEBF3C2A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AB5B1BED-DEA1-2A97-9F4F-FC41DE8EA7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7FDB4FE5-D32E-5136-4329-52A7088E35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201BAA-8CA0-279B-D139-5DFFC6182B89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133A6A-83A4-79B6-36DE-912AF3DF937D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2F10DBF-C0FE-DCC8-27EF-5207F3976AFE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7552139-B898-7A32-7E20-4BBE3CC5777E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01CDE9F-9C1B-D3C9-70D2-343E418BF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29501" y="3511527"/>
              <a:ext cx="28575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C7B55DB-B277-310A-C701-ED81305C1E35}"/>
              </a:ext>
            </a:extLst>
          </p:cNvPr>
          <p:cNvGrpSpPr/>
          <p:nvPr/>
        </p:nvGrpSpPr>
        <p:grpSpPr>
          <a:xfrm>
            <a:off x="-4142086" y="4905628"/>
            <a:ext cx="3904743" cy="3904743"/>
            <a:chOff x="4729501" y="3154339"/>
            <a:chExt cx="2857500" cy="285750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56CB8E8-2990-EA08-FEC5-E589DE7F6B39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7E338B9-B916-E073-C7A8-8FF655787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5348" r="93650">
                          <a14:foregroundMark x1="9693" y1="40000" x2="5348" y2="74000"/>
                          <a14:foregroundMark x1="5348" y1="74000" x2="10294" y2="76000"/>
                          <a14:foregroundMark x1="89706" y1="46727" x2="87099" y2="72909"/>
                          <a14:foregroundMark x1="89706" y1="42727" x2="89706" y2="45455"/>
                          <a14:foregroundMark x1="89372" y1="50545" x2="93650" y2="76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89728" y="4116720"/>
              <a:ext cx="2537045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5E2E9FBD-4695-3D1E-2B2C-099FD4B37CA5}"/>
              </a:ext>
            </a:extLst>
          </p:cNvPr>
          <p:cNvSpPr txBox="1"/>
          <p:nvPr/>
        </p:nvSpPr>
        <p:spPr>
          <a:xfrm>
            <a:off x="5193347" y="6011839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Aruba 7205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3B0D45C-8255-2E7E-7E84-2BF101C159E0}"/>
              </a:ext>
            </a:extLst>
          </p:cNvPr>
          <p:cNvSpPr txBox="1"/>
          <p:nvPr/>
        </p:nvSpPr>
        <p:spPr>
          <a:xfrm>
            <a:off x="4360396" y="6011839"/>
            <a:ext cx="3471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AP-635</a:t>
            </a:r>
          </a:p>
        </p:txBody>
      </p:sp>
    </p:spTree>
    <p:extLst>
      <p:ext uri="{BB962C8B-B14F-4D97-AF65-F5344CB8AC3E}">
        <p14:creationId xmlns:p14="http://schemas.microsoft.com/office/powerpoint/2010/main" val="406892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03 0.21898 L 0.32357 0.21898 C 0.48308 0.21898 0.67956 0.04028 0.67956 -0.1044 L 0.67956 -0.4270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73" y="-323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02383-A749-1A2A-DF9E-92963703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05F899D4-1EC2-5F5D-FB2D-695C7C63C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léger, Caractère coloré, bleu, Bleu Majorelle&#10;&#10;Description générée automatiquement">
            <a:extLst>
              <a:ext uri="{FF2B5EF4-FFF2-40B4-BE49-F238E27FC236}">
                <a16:creationId xmlns:a16="http://schemas.microsoft.com/office/drawing/2014/main" id="{6CE092E1-C52E-7AF2-D111-488033283E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2" b="6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052" name="Picture 4" descr="Paris Ynov Campus - Formations aux métiers du digital | Ynov Paris">
            <a:extLst>
              <a:ext uri="{FF2B5EF4-FFF2-40B4-BE49-F238E27FC236}">
                <a16:creationId xmlns:a16="http://schemas.microsoft.com/office/drawing/2014/main" id="{94767C34-875E-0171-601D-435054F9CE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8" y="6011839"/>
            <a:ext cx="1217069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D75ACD0-FDD7-1DFD-B31A-B89223584C9E}"/>
              </a:ext>
            </a:extLst>
          </p:cNvPr>
          <p:cNvSpPr txBox="1"/>
          <p:nvPr/>
        </p:nvSpPr>
        <p:spPr>
          <a:xfrm>
            <a:off x="11557576" y="6364261"/>
            <a:ext cx="55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8A086C-7E91-0BED-DEC8-CD6078481AB6}"/>
              </a:ext>
            </a:extLst>
          </p:cNvPr>
          <p:cNvSpPr txBox="1"/>
          <p:nvPr/>
        </p:nvSpPr>
        <p:spPr>
          <a:xfrm>
            <a:off x="1868556" y="486418"/>
            <a:ext cx="845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Choix des équipements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1C292A6-054E-7326-1FA6-52B0365E232F}"/>
              </a:ext>
            </a:extLst>
          </p:cNvPr>
          <p:cNvGrpSpPr/>
          <p:nvPr/>
        </p:nvGrpSpPr>
        <p:grpSpPr>
          <a:xfrm>
            <a:off x="4143627" y="1987217"/>
            <a:ext cx="3904743" cy="3904743"/>
            <a:chOff x="4729501" y="3154339"/>
            <a:chExt cx="2857500" cy="28575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E772196-8391-8AE2-6E09-7917F2AB7C72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14037EF-9204-9267-8310-ED59FF8AF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5348" r="93650">
                          <a14:foregroundMark x1="9693" y1="40000" x2="5348" y2="74000"/>
                          <a14:foregroundMark x1="5348" y1="74000" x2="10294" y2="76000"/>
                          <a14:foregroundMark x1="89706" y1="46727" x2="87099" y2="72909"/>
                          <a14:foregroundMark x1="89706" y1="42727" x2="89706" y2="45455"/>
                          <a14:foregroundMark x1="89372" y1="50545" x2="93650" y2="76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89728" y="4116720"/>
              <a:ext cx="2537045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6BBEB6B8-DA14-03D7-C3C6-D6CD9FE41F96}"/>
              </a:ext>
            </a:extLst>
          </p:cNvPr>
          <p:cNvSpPr txBox="1"/>
          <p:nvPr/>
        </p:nvSpPr>
        <p:spPr>
          <a:xfrm>
            <a:off x="4155305" y="6013815"/>
            <a:ext cx="3881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HPE Networking CX 6300M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EC0FAC-5600-C7E6-CE08-8F211FC6E170}"/>
              </a:ext>
            </a:extLst>
          </p:cNvPr>
          <p:cNvSpPr txBox="1"/>
          <p:nvPr/>
        </p:nvSpPr>
        <p:spPr>
          <a:xfrm>
            <a:off x="5193346" y="6011838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Aruba 7205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1A230C4-47EE-ACE7-4358-D5922F75E162}"/>
              </a:ext>
            </a:extLst>
          </p:cNvPr>
          <p:cNvGrpSpPr/>
          <p:nvPr/>
        </p:nvGrpSpPr>
        <p:grpSpPr>
          <a:xfrm>
            <a:off x="-4162326" y="5496178"/>
            <a:ext cx="3904743" cy="3904743"/>
            <a:chOff x="4729501" y="3154339"/>
            <a:chExt cx="2857500" cy="28575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B5086272-80FF-FA48-8F6F-DBAB217821E6}"/>
                </a:ext>
              </a:extLst>
            </p:cNvPr>
            <p:cNvSpPr/>
            <p:nvPr/>
          </p:nvSpPr>
          <p:spPr>
            <a:xfrm>
              <a:off x="4729501" y="3154339"/>
              <a:ext cx="2857500" cy="28575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36238BD7-6651-3151-9E65-559B4EE21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53" b="89431" l="6506" r="92289">
                          <a14:foregroundMark x1="8996" y1="65244" x2="9799" y2="64024"/>
                          <a14:foregroundMark x1="7229" y1="66463" x2="6586" y2="65041"/>
                          <a14:foregroundMark x1="84177" y1="53049" x2="92289" y2="48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78110" y="4116720"/>
              <a:ext cx="2360279" cy="9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72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1.11111E-6 L 0.34049 -1.11111E-6 C 0.4931 -1.11111E-6 0.68125 -0.14143 0.68125 -0.25555 L 0.68125 -0.5111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62" y="-2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145</Words>
  <Application>Microsoft Office PowerPoint</Application>
  <PresentationFormat>Grand écran</PresentationFormat>
  <Paragraphs>60</Paragraphs>
  <Slides>17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Thème Office</vt:lpstr>
      <vt:lpstr>Worksheet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Fort Chloe</dc:creator>
  <cp:lastModifiedBy>GERARD Lucas</cp:lastModifiedBy>
  <cp:revision>26</cp:revision>
  <dcterms:created xsi:type="dcterms:W3CDTF">2024-11-29T19:46:01Z</dcterms:created>
  <dcterms:modified xsi:type="dcterms:W3CDTF">2024-12-01T10:12:50Z</dcterms:modified>
</cp:coreProperties>
</file>